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8" r:id="rId2"/>
    <p:sldId id="269" r:id="rId3"/>
    <p:sldId id="271" r:id="rId4"/>
    <p:sldId id="276" r:id="rId5"/>
    <p:sldId id="277" r:id="rId6"/>
    <p:sldId id="268" r:id="rId7"/>
    <p:sldId id="270" r:id="rId8"/>
    <p:sldId id="272" r:id="rId9"/>
    <p:sldId id="273" r:id="rId10"/>
    <p:sldId id="274" r:id="rId11"/>
    <p:sldId id="275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5" autoAdjust="0"/>
    <p:restoredTop sz="85683" autoAdjust="0"/>
  </p:normalViewPr>
  <p:slideViewPr>
    <p:cSldViewPr snapToGrid="0">
      <p:cViewPr>
        <p:scale>
          <a:sx n="77" d="100"/>
          <a:sy n="77" d="100"/>
        </p:scale>
        <p:origin x="166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234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Wjm.environment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Evaluating your home heating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A SIMPLE METHOD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537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What about furnace efficiency?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348154"/>
            <a:ext cx="75795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Standard efficiency is 80%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Divide by .8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Actual efficiency depends 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Optimal airflow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Duct sizes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Filter resistance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Fan speed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Vent openings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Return 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Return-air temperature (delta-T)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Internal vs. External combustion-air supply</a:t>
            </a:r>
          </a:p>
        </p:txBody>
      </p:sp>
    </p:spTree>
    <p:extLst>
      <p:ext uri="{BB962C8B-B14F-4D97-AF65-F5344CB8AC3E}">
        <p14:creationId xmlns:p14="http://schemas.microsoft.com/office/powerpoint/2010/main" val="385750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How accurate is this?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165275"/>
            <a:ext cx="7579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 Very, but it can be improved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Hi/Low temperature averaging is crude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Other sources of heat can mess with the numbers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Electric space heaters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Air-source heat pumps have complex efficiency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Account for other uses of the fuel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Cooking, Heating water, Clothes dryer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 summer numbers to estimate (mine’s ~</a:t>
            </a:r>
            <a:r>
              <a:rPr lang="en-US" sz="2400" dirty="0">
                <a:latin typeface="Courier" pitchFamily="2" charset="0"/>
              </a:rPr>
              <a:t>0.2</a:t>
            </a:r>
            <a:r>
              <a:rPr lang="en-US" sz="2400" dirty="0"/>
              <a:t> </a:t>
            </a:r>
            <a:r>
              <a:rPr lang="en-US" sz="2400" dirty="0" err="1"/>
              <a:t>therm</a:t>
            </a:r>
            <a:r>
              <a:rPr lang="en-US" sz="2400" dirty="0"/>
              <a:t>/day)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as much data as you can find and try to fit a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Understanding your furnace efficiency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Probably still better than other methods</a:t>
            </a:r>
          </a:p>
        </p:txBody>
      </p:sp>
    </p:spTree>
    <p:extLst>
      <p:ext uri="{BB962C8B-B14F-4D97-AF65-F5344CB8AC3E}">
        <p14:creationId xmlns:p14="http://schemas.microsoft.com/office/powerpoint/2010/main" val="222657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Q&amp;A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978548" y="1552397"/>
            <a:ext cx="4108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Bill Middlecamp</a:t>
            </a:r>
          </a:p>
          <a:p>
            <a:r>
              <a:rPr lang="en-US" sz="2400" dirty="0">
                <a:hlinkClick r:id="rId2"/>
              </a:rPr>
              <a:t>Wjm.environment@gmail.com</a:t>
            </a:r>
            <a:endParaRPr lang="en-US" sz="2400" dirty="0"/>
          </a:p>
          <a:p>
            <a:r>
              <a:rPr lang="en-US" sz="2400" dirty="0"/>
              <a:t>952-457-7263</a:t>
            </a:r>
          </a:p>
        </p:txBody>
      </p:sp>
    </p:spTree>
    <p:extLst>
      <p:ext uri="{BB962C8B-B14F-4D97-AF65-F5344CB8AC3E}">
        <p14:creationId xmlns:p14="http://schemas.microsoft.com/office/powerpoint/2010/main" val="376303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I am just a homeowner,</a:t>
            </a:r>
            <a:br>
              <a:rPr lang="en-US" sz="5400" dirty="0">
                <a:solidFill>
                  <a:schemeClr val="tx2"/>
                </a:solidFill>
              </a:rPr>
            </a:br>
            <a:r>
              <a:rPr lang="en-US" sz="5400" dirty="0">
                <a:solidFill>
                  <a:schemeClr val="tx2"/>
                </a:solidFill>
              </a:rPr>
              <a:t>not a heating contractor—YMMV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Disclaimer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774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Simple method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148653"/>
            <a:ext cx="7579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Uses data on fuel bills to know heat delivered versus climate conditions and extrapolates from that to determine furnace size.</a:t>
            </a:r>
          </a:p>
          <a:p>
            <a:r>
              <a:rPr lang="en-US" sz="2400" dirty="0"/>
              <a:t>Terminology: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CCF (hundred cubic feet)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Therm</a:t>
            </a:r>
            <a:r>
              <a:rPr lang="en-US" sz="2400" dirty="0"/>
              <a:t> (100,000 BTU; approximately one CCF)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BTU (British Thermal Unit, ~one wooden match)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HDD (Heating Degree Days)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Temperature Rise (65 – coldest temp possible)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The Formula:</a:t>
            </a:r>
          </a:p>
          <a:p>
            <a:r>
              <a:rPr lang="en-US" sz="2400" b="1" dirty="0"/>
              <a:t>	</a:t>
            </a:r>
            <a:r>
              <a:rPr lang="en-US" sz="2400" b="1" dirty="0">
                <a:latin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</a:rPr>
              <a:t>BTU = </a:t>
            </a:r>
            <a:r>
              <a:rPr lang="en-US" sz="2000" b="1" dirty="0" err="1">
                <a:latin typeface="Courier New" panose="02070309020205020404" pitchFamily="49" charset="0"/>
              </a:rPr>
              <a:t>Therms</a:t>
            </a:r>
            <a:r>
              <a:rPr lang="en-US" sz="2000" b="1" dirty="0">
                <a:latin typeface="Courier New" panose="02070309020205020404" pitchFamily="49" charset="0"/>
              </a:rPr>
              <a:t>*100k * Eff% / HDD / 24 * 115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947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On-Bill Info</a:t>
            </a:r>
          </a:p>
          <a:p>
            <a:r>
              <a:rPr lang="en-US" sz="3200" dirty="0"/>
              <a:t>December 2021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F4BD3-0F9A-3749-944A-423BCB1EE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99" y="1292409"/>
            <a:ext cx="6705600" cy="71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A2F9E3-2A86-8D44-8756-0298F7715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449" y="2107832"/>
            <a:ext cx="32893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On-Bill Info</a:t>
            </a:r>
          </a:p>
          <a:p>
            <a:r>
              <a:rPr lang="en-US" sz="3200" dirty="0"/>
              <a:t>Jan-Feb 2022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31FCD-3653-B14D-B315-B5712F0E1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94" y="1304100"/>
            <a:ext cx="6654800" cy="711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607E97-A83E-9847-837E-0DB9AD927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76" y="2185054"/>
            <a:ext cx="3111500" cy="304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052636-F693-FB41-9102-5E056CFF1DA4}"/>
              </a:ext>
            </a:extLst>
          </p:cNvPr>
          <p:cNvSpPr txBox="1"/>
          <p:nvPr/>
        </p:nvSpPr>
        <p:spPr>
          <a:xfrm>
            <a:off x="3830276" y="2274047"/>
            <a:ext cx="4195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Temp</a:t>
            </a:r>
          </a:p>
          <a:p>
            <a:r>
              <a:rPr lang="en-US" b="1" dirty="0">
                <a:latin typeface="Courier" pitchFamily="2" charset="0"/>
              </a:rPr>
              <a:t>14F,</a:t>
            </a:r>
            <a:r>
              <a:rPr lang="en-US" dirty="0"/>
              <a:t> from Weather Underground</a:t>
            </a:r>
          </a:p>
          <a:p>
            <a:r>
              <a:rPr lang="en-US" dirty="0">
                <a:latin typeface="Courier" pitchFamily="2" charset="0"/>
              </a:rPr>
              <a:t>(65-14)*30=1530 HDD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/>
              <a:t>My </a:t>
            </a:r>
            <a:r>
              <a:rPr lang="en-US" dirty="0" err="1"/>
              <a:t>Therms</a:t>
            </a:r>
            <a:r>
              <a:rPr lang="en-US" dirty="0"/>
              <a:t> for cooking etc. is ~.2/day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22700*0.9/1530/24*115=64 </a:t>
            </a:r>
            <a:r>
              <a:rPr lang="en-US" dirty="0" err="1">
                <a:latin typeface="Courier" pitchFamily="2" charset="0"/>
              </a:rPr>
              <a:t>kBTU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22700*0.8/1530/24*115=57 </a:t>
            </a:r>
            <a:r>
              <a:rPr lang="en-US" dirty="0" err="1">
                <a:latin typeface="Courier" pitchFamily="2" charset="0"/>
              </a:rPr>
              <a:t>kBTU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Heat Pump at 34F?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22700/1530/24*31=15 </a:t>
            </a:r>
            <a:r>
              <a:rPr lang="en-US" dirty="0" err="1">
                <a:latin typeface="Courier" pitchFamily="2" charset="0"/>
              </a:rPr>
              <a:t>kBTU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4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Complex METHODs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348154"/>
            <a:ext cx="75795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Available techniques for estimating home-heating needs are simple to complex: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Square feet – Ranch vs Multi 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Insulation Quality – R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Windows – Number and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Doors – Number and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Climate – Temperature Rise</a:t>
            </a:r>
          </a:p>
          <a:p>
            <a:endParaRPr lang="en-US" sz="2400" dirty="0"/>
          </a:p>
          <a:p>
            <a:r>
              <a:rPr lang="en-US" sz="2400" dirty="0"/>
              <a:t>One example of a simple online calculator:</a:t>
            </a:r>
          </a:p>
          <a:p>
            <a:pPr lvl="2"/>
            <a:r>
              <a:rPr lang="en-US" sz="2400" dirty="0" err="1"/>
              <a:t>www.calculator.net</a:t>
            </a:r>
            <a:r>
              <a:rPr lang="en-US" sz="2400" dirty="0"/>
              <a:t>/btu-</a:t>
            </a:r>
            <a:r>
              <a:rPr lang="en-US" sz="2400" dirty="0" err="1"/>
              <a:t>calculator.html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67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Reality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348154"/>
            <a:ext cx="75795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the contractors who gave me estimates wanted to put in the same size furnace as the one I had. (Contractors never get called in the middle of the night because a furnace is too big!) Problems with that: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Furnace was short-cycling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Uneven heating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Reduced 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Accelerated aging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High-efficiency furnaces were not that big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Quoted tandem furnaces</a:t>
            </a:r>
          </a:p>
        </p:txBody>
      </p:sp>
    </p:spTree>
    <p:extLst>
      <p:ext uri="{BB962C8B-B14F-4D97-AF65-F5344CB8AC3E}">
        <p14:creationId xmlns:p14="http://schemas.microsoft.com/office/powerpoint/2010/main" val="418326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Simple method—A Closer look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348154"/>
            <a:ext cx="7579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Formula:</a:t>
            </a:r>
          </a:p>
          <a:p>
            <a:r>
              <a:rPr lang="en-US" sz="2400" b="1" dirty="0"/>
              <a:t>	</a:t>
            </a:r>
            <a:r>
              <a:rPr lang="en-US" sz="2000" b="1" dirty="0">
                <a:latin typeface="Courier New" panose="02070309020205020404" pitchFamily="49" charset="0"/>
              </a:rPr>
              <a:t> BTU = </a:t>
            </a:r>
            <a:r>
              <a:rPr lang="en-US" sz="2000" b="1" dirty="0" err="1">
                <a:latin typeface="Courier New" panose="02070309020205020404" pitchFamily="49" charset="0"/>
              </a:rPr>
              <a:t>Therms</a:t>
            </a:r>
            <a:r>
              <a:rPr lang="en-US" sz="2000" b="1" dirty="0">
                <a:latin typeface="Courier New" panose="02070309020205020404" pitchFamily="49" charset="0"/>
              </a:rPr>
              <a:t>*100k * Eff% / HDD / 24 * 115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Therms</a:t>
            </a:r>
            <a:r>
              <a:rPr lang="en-US" sz="2400" dirty="0"/>
              <a:t>: stated per the billing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Times BTU/</a:t>
            </a:r>
            <a:r>
              <a:rPr lang="en-US" sz="2400" dirty="0" err="1"/>
              <a:t>Therm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Furnace efficiency (heat output)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HDD: Cumulative heating-days over the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Divide by 24: HDD is per day vs.  furnaces are measured in </a:t>
            </a:r>
            <a:r>
              <a:rPr lang="en-US" sz="2400" dirty="0" err="1"/>
              <a:t>kBTU</a:t>
            </a:r>
            <a:r>
              <a:rPr lang="en-US" sz="2400" dirty="0"/>
              <a:t>/</a:t>
            </a:r>
            <a:r>
              <a:rPr lang="en-US" sz="2400" dirty="0" err="1"/>
              <a:t>hr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Times </a:t>
            </a:r>
            <a:r>
              <a:rPr lang="en-US" sz="2400" b="1" dirty="0">
                <a:latin typeface="Courier New" panose="02070309020205020404" pitchFamily="49" charset="0"/>
              </a:rPr>
              <a:t>115</a:t>
            </a:r>
            <a:r>
              <a:rPr lang="en-US" sz="2400" dirty="0"/>
              <a:t> for degrees F worst-case temperature rise</a:t>
            </a:r>
          </a:p>
          <a:p>
            <a:endParaRPr lang="en-US" sz="2400" dirty="0">
              <a:latin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6786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What is a heating degree day?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334DB-236E-F142-9118-143EB68693DF}"/>
              </a:ext>
            </a:extLst>
          </p:cNvPr>
          <p:cNvSpPr txBox="1"/>
          <p:nvPr/>
        </p:nvSpPr>
        <p:spPr>
          <a:xfrm>
            <a:off x="446533" y="1348154"/>
            <a:ext cx="7579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daily temperature high and low are averaged and subtracted from 65, which gives a rough approximation of energy consumption used widely at the macro and micro levels. </a:t>
            </a:r>
          </a:p>
          <a:p>
            <a:r>
              <a:rPr lang="en-US" sz="2400" dirty="0"/>
              <a:t>HDD presumes a target home temperature of 72F,  and that an insulated home retains 7 degrees of energy from other sources.</a:t>
            </a:r>
          </a:p>
          <a:p>
            <a:r>
              <a:rPr lang="en-US" sz="2400" dirty="0"/>
              <a:t>Heating load is proportional to HDD.</a:t>
            </a:r>
            <a:endParaRPr lang="en-US" sz="2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840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1468</TotalTime>
  <Words>552</Words>
  <Application>Microsoft Macintosh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</vt:lpstr>
      <vt:lpstr>Courier New</vt:lpstr>
      <vt:lpstr>Gill Sans MT</vt:lpstr>
      <vt:lpstr>Wingdings 2</vt:lpstr>
      <vt:lpstr>Dividend</vt:lpstr>
      <vt:lpstr>Evaluating your home heating needs</vt:lpstr>
      <vt:lpstr>I am just a homeowner, not a heating contractor—YMMV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your home heating needs</dc:title>
  <dc:creator>Bill Middlecamp</dc:creator>
  <cp:lastModifiedBy>Bill Middlecamp</cp:lastModifiedBy>
  <cp:revision>4</cp:revision>
  <dcterms:created xsi:type="dcterms:W3CDTF">2022-04-13T22:38:12Z</dcterms:created>
  <dcterms:modified xsi:type="dcterms:W3CDTF">2022-04-14T23:06:50Z</dcterms:modified>
</cp:coreProperties>
</file>